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Caveat"/>
      <p:regular r:id="rId14"/>
      <p:bold r:id="rId15"/>
    </p:embeddedFont>
    <p:embeddedFont>
      <p:font typeface="Nunito"/>
      <p:regular r:id="rId16"/>
      <p:bold r:id="rId17"/>
      <p:italic r:id="rId18"/>
      <p:boldItalic r:id="rId19"/>
    </p:embeddedFont>
    <p:embeddedFont>
      <p:font typeface="EB Garamond"/>
      <p:regular r:id="rId20"/>
      <p:bold r:id="rId21"/>
      <p:italic r:id="rId22"/>
      <p:boldItalic r:id="rId23"/>
    </p:embeddedFont>
    <p:embeddedFont>
      <p:font typeface="Pacifico"/>
      <p:regular r:id="rId24"/>
    </p:embeddedFont>
    <p:embeddedFont>
      <p:font typeface="Lexend"/>
      <p:regular r:id="rId25"/>
      <p:bold r:id="rId26"/>
    </p:embeddedFont>
    <p:embeddedFont>
      <p:font typeface="Roboto Mono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Lobster"/>
      <p:regular r:id="rId35"/>
    </p:embeddedFont>
    <p:embeddedFont>
      <p:font typeface="Playfair Display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Lora"/>
      <p:regular r:id="rId44"/>
      <p:bold r:id="rId45"/>
      <p:italic r:id="rId46"/>
      <p:boldItalic r:id="rId47"/>
    </p:embeddedFont>
    <p:embeddedFont>
      <p:font typeface="Tahoma"/>
      <p:regular r:id="rId48"/>
      <p:bold r:id="rId49"/>
    </p:embeddedFont>
    <p:embeddedFont>
      <p:font typeface="Spectral"/>
      <p:regular r:id="rId50"/>
      <p:bold r:id="rId51"/>
      <p:italic r:id="rId52"/>
      <p:boldItalic r:id="rId53"/>
    </p:embeddedFont>
    <p:embeddedFont>
      <p:font typeface="Oswald"/>
      <p:regular r:id="rId54"/>
      <p:bold r:id="rId55"/>
    </p:embeddedFont>
    <p:embeddedFont>
      <p:font typeface="Merriweather"/>
      <p:regular r:id="rId56"/>
      <p:bold r:id="rId57"/>
      <p:italic r:id="rId58"/>
      <p:boldItalic r:id="rId59"/>
    </p:embeddedFont>
    <p:embeddedFont>
      <p:font typeface="Comfortaa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091F75B-68EC-4E2B-BE32-86600809D1B1}">
  <a:tblStyle styleId="{8091F75B-68EC-4E2B-BE32-86600809D1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Lora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Lora-italic.fntdata"/><Relationship Id="rId45" Type="http://schemas.openxmlformats.org/officeDocument/2006/relationships/font" Target="fonts/Lor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Tahoma-regular.fntdata"/><Relationship Id="rId47" Type="http://schemas.openxmlformats.org/officeDocument/2006/relationships/font" Target="fonts/Lora-boldItalic.fntdata"/><Relationship Id="rId49" Type="http://schemas.openxmlformats.org/officeDocument/2006/relationships/font" Target="fonts/Tahoma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font" Target="fonts/RobotoMono-boldItalic.fntdata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Lobster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PlayfairDisplay-bold.fntdata"/><Relationship Id="rId36" Type="http://schemas.openxmlformats.org/officeDocument/2006/relationships/font" Target="fonts/PlayfairDisplay-regular.fntdata"/><Relationship Id="rId39" Type="http://schemas.openxmlformats.org/officeDocument/2006/relationships/font" Target="fonts/PlayfairDisplay-boldItalic.fntdata"/><Relationship Id="rId38" Type="http://schemas.openxmlformats.org/officeDocument/2006/relationships/font" Target="fonts/PlayfairDisplay-italic.fntdata"/><Relationship Id="rId61" Type="http://schemas.openxmlformats.org/officeDocument/2006/relationships/font" Target="fonts/Comfortaa-bold.fntdata"/><Relationship Id="rId20" Type="http://schemas.openxmlformats.org/officeDocument/2006/relationships/font" Target="fonts/EBGaramond-regular.fntdata"/><Relationship Id="rId22" Type="http://schemas.openxmlformats.org/officeDocument/2006/relationships/font" Target="fonts/EBGaramond-italic.fntdata"/><Relationship Id="rId21" Type="http://schemas.openxmlformats.org/officeDocument/2006/relationships/font" Target="fonts/EBGaramond-bold.fntdata"/><Relationship Id="rId24" Type="http://schemas.openxmlformats.org/officeDocument/2006/relationships/font" Target="fonts/Pacifico-regular.fntdata"/><Relationship Id="rId23" Type="http://schemas.openxmlformats.org/officeDocument/2006/relationships/font" Target="fonts/EBGaramond-boldItalic.fntdata"/><Relationship Id="rId60" Type="http://schemas.openxmlformats.org/officeDocument/2006/relationships/font" Target="fonts/Comfortaa-regular.fntdata"/><Relationship Id="rId26" Type="http://schemas.openxmlformats.org/officeDocument/2006/relationships/font" Target="fonts/Lexend-bold.fntdata"/><Relationship Id="rId25" Type="http://schemas.openxmlformats.org/officeDocument/2006/relationships/font" Target="fonts/Lexend-regular.fntdata"/><Relationship Id="rId28" Type="http://schemas.openxmlformats.org/officeDocument/2006/relationships/font" Target="fonts/RobotoMono-bold.fntdata"/><Relationship Id="rId27" Type="http://schemas.openxmlformats.org/officeDocument/2006/relationships/font" Target="fonts/RobotoMono-regular.fntdata"/><Relationship Id="rId29" Type="http://schemas.openxmlformats.org/officeDocument/2006/relationships/font" Target="fonts/RobotoMono-italic.fntdata"/><Relationship Id="rId51" Type="http://schemas.openxmlformats.org/officeDocument/2006/relationships/font" Target="fonts/Spectral-bold.fntdata"/><Relationship Id="rId50" Type="http://schemas.openxmlformats.org/officeDocument/2006/relationships/font" Target="fonts/Spectral-regular.fntdata"/><Relationship Id="rId53" Type="http://schemas.openxmlformats.org/officeDocument/2006/relationships/font" Target="fonts/Spectral-boldItalic.fntdata"/><Relationship Id="rId52" Type="http://schemas.openxmlformats.org/officeDocument/2006/relationships/font" Target="fonts/Spectral-italic.fntdata"/><Relationship Id="rId11" Type="http://schemas.openxmlformats.org/officeDocument/2006/relationships/slide" Target="slides/slide5.xml"/><Relationship Id="rId55" Type="http://schemas.openxmlformats.org/officeDocument/2006/relationships/font" Target="fonts/Oswald-bold.fntdata"/><Relationship Id="rId10" Type="http://schemas.openxmlformats.org/officeDocument/2006/relationships/slide" Target="slides/slide4.xml"/><Relationship Id="rId54" Type="http://schemas.openxmlformats.org/officeDocument/2006/relationships/font" Target="fonts/Oswald-regular.fntdata"/><Relationship Id="rId13" Type="http://schemas.openxmlformats.org/officeDocument/2006/relationships/slide" Target="slides/slide7.xml"/><Relationship Id="rId57" Type="http://schemas.openxmlformats.org/officeDocument/2006/relationships/font" Target="fonts/Merriweather-bold.fntdata"/><Relationship Id="rId12" Type="http://schemas.openxmlformats.org/officeDocument/2006/relationships/slide" Target="slides/slide6.xml"/><Relationship Id="rId56" Type="http://schemas.openxmlformats.org/officeDocument/2006/relationships/font" Target="fonts/Merriweather-regular.fntdata"/><Relationship Id="rId15" Type="http://schemas.openxmlformats.org/officeDocument/2006/relationships/font" Target="fonts/Caveat-bold.fntdata"/><Relationship Id="rId59" Type="http://schemas.openxmlformats.org/officeDocument/2006/relationships/font" Target="fonts/Merriweather-boldItalic.fntdata"/><Relationship Id="rId14" Type="http://schemas.openxmlformats.org/officeDocument/2006/relationships/font" Target="fonts/Caveat-regular.fntdata"/><Relationship Id="rId58" Type="http://schemas.openxmlformats.org/officeDocument/2006/relationships/font" Target="fonts/Merriweather-italic.fntdata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19" Type="http://schemas.openxmlformats.org/officeDocument/2006/relationships/font" Target="fonts/Nunito-boldItalic.fntdata"/><Relationship Id="rId18" Type="http://schemas.openxmlformats.org/officeDocument/2006/relationships/font" Target="fonts/Nuni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90a8ee7a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90a8ee7a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90a8ee7a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90a8ee7a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6d3b7976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6d3b7976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c90a8ee7a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c90a8ee7a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90a8ee7a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c90a8ee7a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d3b79769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d3b79769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Connect’s Proposed Claim Constructions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 Litigation, 4 April 2024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 rot="5400000">
            <a:off x="6524850" y="2356225"/>
            <a:ext cx="3267000" cy="1158300"/>
          </a:xfrm>
          <a:prstGeom prst="flowChartDelay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7453250" y="1248550"/>
            <a:ext cx="1688400" cy="203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Substantially U-Shaped</a:t>
            </a:r>
            <a:endParaRPr/>
          </a:p>
        </p:txBody>
      </p:sp>
      <p:graphicFrame>
        <p:nvGraphicFramePr>
          <p:cNvPr id="63" name="Google Shape;63;p14"/>
          <p:cNvGraphicFramePr/>
          <p:nvPr/>
        </p:nvGraphicFramePr>
        <p:xfrm>
          <a:off x="253938" y="98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{8091F75B-68EC-4E2B-BE32-86600809D1B1}</a:tableStyleId>
              </a:tblPr>
              <a:tblGrid>
                <a:gridCol w="4356675"/>
                <a:gridCol w="4279450"/>
              </a:tblGrid>
              <a:tr h="91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Aero Video</a:t>
                      </a:r>
                      <a:r>
                        <a:rPr lang="en" sz="1600"/>
                        <a:t>: 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“open-ended cross section with two parallel lines joined by a central curvature.”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Quick Connect</a:t>
                      </a:r>
                      <a:r>
                        <a:rPr lang="en" sz="1600"/>
                        <a:t>: 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Plain and ordinary meaning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276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latin typeface="Caveat"/>
                          <a:ea typeface="Caveat"/>
                          <a:cs typeface="Caveat"/>
                          <a:sym typeface="Caveat"/>
                        </a:rPr>
                        <a:t>U  </a:t>
                      </a:r>
                      <a:r>
                        <a:rPr lang="en" sz="30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</a:t>
                      </a:r>
                      <a:r>
                        <a:rPr lang="en" sz="30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</a:t>
                      </a:r>
                      <a:r>
                        <a:rPr lang="en" sz="30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 </a:t>
                      </a:r>
                      <a:r>
                        <a:rPr lang="en" sz="30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U </a:t>
                      </a:r>
                      <a:r>
                        <a:rPr lang="en" sz="30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 </a:t>
                      </a:r>
                      <a:r>
                        <a:rPr lang="en" sz="30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 </a:t>
                      </a:r>
                      <a:r>
                        <a:rPr lang="en" sz="3000">
                          <a:latin typeface="Impact"/>
                          <a:ea typeface="Impact"/>
                          <a:cs typeface="Impact"/>
                          <a:sym typeface="Impact"/>
                        </a:rPr>
                        <a:t>U </a:t>
                      </a:r>
                      <a:r>
                        <a:rPr lang="en" sz="3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U </a:t>
                      </a:r>
                      <a:r>
                        <a:rPr lang="en" sz="3000">
                          <a:latin typeface="Lobster"/>
                          <a:ea typeface="Lobster"/>
                          <a:cs typeface="Lobster"/>
                          <a:sym typeface="Lobster"/>
                        </a:rPr>
                        <a:t>U </a:t>
                      </a:r>
                      <a:r>
                        <a:rPr lang="en" sz="3000">
                          <a:latin typeface="Lora"/>
                          <a:ea typeface="Lora"/>
                          <a:cs typeface="Lora"/>
                          <a:sym typeface="Lora"/>
                        </a:rPr>
                        <a:t>U </a:t>
                      </a:r>
                      <a:r>
                        <a:rPr lang="en" sz="30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U </a:t>
                      </a:r>
                      <a:r>
                        <a:rPr lang="en" sz="3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 </a:t>
                      </a:r>
                      <a:r>
                        <a:rPr lang="en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 </a:t>
                      </a:r>
                      <a:r>
                        <a:rPr lang="en" sz="3000">
                          <a:latin typeface="Oswald"/>
                          <a:ea typeface="Oswald"/>
                          <a:cs typeface="Oswald"/>
                          <a:sym typeface="Oswald"/>
                        </a:rPr>
                        <a:t>U  </a:t>
                      </a:r>
                      <a:r>
                        <a:rPr lang="en" sz="3000">
                          <a:latin typeface="Pacifico"/>
                          <a:ea typeface="Pacifico"/>
                          <a:cs typeface="Pacifico"/>
                          <a:sym typeface="Pacifico"/>
                        </a:rPr>
                        <a:t>U </a:t>
                      </a:r>
                      <a:r>
                        <a:rPr lang="en" sz="30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U </a:t>
                      </a:r>
                      <a:r>
                        <a:rPr lang="en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 </a:t>
                      </a:r>
                      <a:r>
                        <a:rPr lang="en" sz="3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</a:t>
                      </a:r>
                      <a:r>
                        <a:rPr lang="en" sz="30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</a:t>
                      </a:r>
                      <a:r>
                        <a:rPr lang="en" sz="30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U </a:t>
                      </a:r>
                      <a:r>
                        <a:rPr lang="en" sz="3000">
                          <a:latin typeface="Tahoma"/>
                          <a:ea typeface="Tahoma"/>
                          <a:cs typeface="Tahoma"/>
                          <a:sym typeface="Tahoma"/>
                        </a:rPr>
                        <a:t>U </a:t>
                      </a:r>
                      <a:r>
                        <a:rPr lang="en" sz="3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 </a:t>
                      </a:r>
                      <a:endParaRPr sz="3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4" name="Google Shape;64;p14"/>
          <p:cNvSpPr/>
          <p:nvPr/>
        </p:nvSpPr>
        <p:spPr>
          <a:xfrm rot="8246485">
            <a:off x="4703933" y="2910222"/>
            <a:ext cx="1623435" cy="1597948"/>
          </a:xfrm>
          <a:prstGeom prst="blockArc">
            <a:avLst>
              <a:gd fmla="val 11404146" name="adj1"/>
              <a:gd fmla="val 4709789" name="adj2"/>
              <a:gd fmla="val 0" name="adj3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 rot="-5400000">
            <a:off x="-723125" y="3247050"/>
            <a:ext cx="2524200" cy="235200"/>
          </a:xfrm>
          <a:prstGeom prst="flowChartDelay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311700" y="4533150"/>
            <a:ext cx="1280400" cy="12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 rot="-5400000">
            <a:off x="2323950" y="727650"/>
            <a:ext cx="567900" cy="3455100"/>
          </a:xfrm>
          <a:prstGeom prst="flowChartDelay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 rot="5400000">
            <a:off x="1830868" y="2803625"/>
            <a:ext cx="1509600" cy="1526700"/>
          </a:xfrm>
          <a:prstGeom prst="flowChartDelay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821725" y="2571750"/>
            <a:ext cx="3644700" cy="24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1763700" y="2739150"/>
            <a:ext cx="1688400" cy="16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 rot="5400000">
            <a:off x="6336975" y="3084300"/>
            <a:ext cx="1104000" cy="844200"/>
          </a:xfrm>
          <a:prstGeom prst="flowChartDelay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6371450" y="2906550"/>
            <a:ext cx="1081800" cy="9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 rot="5400000">
            <a:off x="830192" y="-1350075"/>
            <a:ext cx="7242000" cy="4050900"/>
          </a:xfrm>
          <a:prstGeom prst="flowChartDelay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2793725" y="0"/>
            <a:ext cx="3191700" cy="20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2402875" y="280509"/>
            <a:ext cx="4096500" cy="4301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2258125" y="4425425"/>
            <a:ext cx="4700700" cy="32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2793725" y="1209925"/>
            <a:ext cx="3256800" cy="86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1887400" y="-3168100"/>
            <a:ext cx="5990400" cy="469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Not “substantially U-shaped” per Aero Video’s Construction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“Substantially U-Shaped”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00" y="1017725"/>
            <a:ext cx="5110825" cy="3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4">
            <a:alphaModFix/>
          </a:blip>
          <a:srcRect b="38576" l="74976" r="789" t="29163"/>
          <a:stretch/>
        </p:blipFill>
        <p:spPr>
          <a:xfrm>
            <a:off x="5457275" y="1358800"/>
            <a:ext cx="3160050" cy="31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“Substantially U-shaped in the ‘312 Patent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47287" l="78208" r="0" t="23605"/>
          <a:stretch/>
        </p:blipFill>
        <p:spPr>
          <a:xfrm>
            <a:off x="6577124" y="1152475"/>
            <a:ext cx="2151525" cy="3366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 b="50859" l="0" r="85859" t="22805"/>
          <a:stretch/>
        </p:blipFill>
        <p:spPr>
          <a:xfrm>
            <a:off x="3085700" y="1152475"/>
            <a:ext cx="2972594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5">
            <a:alphaModFix/>
          </a:blip>
          <a:srcRect b="25186" l="63205" r="23740" t="54819"/>
          <a:stretch/>
        </p:blipFill>
        <p:spPr>
          <a:xfrm>
            <a:off x="486475" y="1062163"/>
            <a:ext cx="2599225" cy="30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“Substantially L-shaped”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616325"/>
            <a:ext cx="8520600" cy="3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8000">
                <a:solidFill>
                  <a:schemeClr val="dk1"/>
                </a:solidFill>
              </a:rPr>
              <a:t> </a:t>
            </a:r>
            <a:r>
              <a:rPr b="1" lang="en" sz="28000">
                <a:solidFill>
                  <a:schemeClr val="dk1"/>
                </a:solidFill>
              </a:rPr>
              <a:t>L</a:t>
            </a:r>
            <a:endParaRPr b="1" sz="28000">
              <a:solidFill>
                <a:schemeClr val="dk1"/>
              </a:solidFill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3">
            <a:alphaModFix/>
          </a:blip>
          <a:srcRect b="35467" l="34777" r="24882" t="16924"/>
          <a:stretch/>
        </p:blipFill>
        <p:spPr>
          <a:xfrm>
            <a:off x="3883825" y="1152425"/>
            <a:ext cx="4398801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244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“mechanical fitting, typically in a circular shape, that physically compresses parts together”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525" y="1560825"/>
            <a:ext cx="405695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